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1" r:id="rId9"/>
  </p:sldIdLst>
  <p:sldSz cx="6858000" cy="9144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1B73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2004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E2E15-C632-4108-B9BC-1ABAC9EE86A9}" type="datetimeFigureOut">
              <a:rPr lang="fr-FR" smtClean="0"/>
              <a:pPr/>
              <a:t>28/09/2022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F3487-0A94-4CA6-BF41-84595D1638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E2E15-C632-4108-B9BC-1ABAC9EE86A9}" type="datetimeFigureOut">
              <a:rPr lang="fr-FR" smtClean="0"/>
              <a:pPr/>
              <a:t>28/09/2022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F3487-0A94-4CA6-BF41-84595D1638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E2E15-C632-4108-B9BC-1ABAC9EE86A9}" type="datetimeFigureOut">
              <a:rPr lang="fr-FR" smtClean="0"/>
              <a:pPr/>
              <a:t>28/09/2022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F3487-0A94-4CA6-BF41-84595D1638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E2E15-C632-4108-B9BC-1ABAC9EE86A9}" type="datetimeFigureOut">
              <a:rPr lang="fr-FR" smtClean="0"/>
              <a:pPr/>
              <a:t>28/09/2022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F3487-0A94-4CA6-BF41-84595D1638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E2E15-C632-4108-B9BC-1ABAC9EE86A9}" type="datetimeFigureOut">
              <a:rPr lang="fr-FR" smtClean="0"/>
              <a:pPr/>
              <a:t>28/09/2022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F3487-0A94-4CA6-BF41-84595D1638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E2E15-C632-4108-B9BC-1ABAC9EE86A9}" type="datetimeFigureOut">
              <a:rPr lang="fr-FR" smtClean="0"/>
              <a:pPr/>
              <a:t>28/09/2022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F3487-0A94-4CA6-BF41-84595D1638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E2E15-C632-4108-B9BC-1ABAC9EE86A9}" type="datetimeFigureOut">
              <a:rPr lang="fr-FR" smtClean="0"/>
              <a:pPr/>
              <a:t>28/09/2022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F3487-0A94-4CA6-BF41-84595D1638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E2E15-C632-4108-B9BC-1ABAC9EE86A9}" type="datetimeFigureOut">
              <a:rPr lang="fr-FR" smtClean="0"/>
              <a:pPr/>
              <a:t>28/09/2022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F3487-0A94-4CA6-BF41-84595D1638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E2E15-C632-4108-B9BC-1ABAC9EE86A9}" type="datetimeFigureOut">
              <a:rPr lang="fr-FR" smtClean="0"/>
              <a:pPr/>
              <a:t>28/09/2022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F3487-0A94-4CA6-BF41-84595D1638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E2E15-C632-4108-B9BC-1ABAC9EE86A9}" type="datetimeFigureOut">
              <a:rPr lang="fr-FR" smtClean="0"/>
              <a:pPr/>
              <a:t>28/09/2022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F3487-0A94-4CA6-BF41-84595D1638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E2E15-C632-4108-B9BC-1ABAC9EE86A9}" type="datetimeFigureOut">
              <a:rPr lang="fr-FR" smtClean="0"/>
              <a:pPr/>
              <a:t>28/09/2022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F3487-0A94-4CA6-BF41-84595D1638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E2E15-C632-4108-B9BC-1ABAC9EE86A9}" type="datetimeFigureOut">
              <a:rPr lang="fr-FR" smtClean="0"/>
              <a:pPr/>
              <a:t>28/09/2022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F3487-0A94-4CA6-BF41-84595D1638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7 superbes arrière-plans dégradés pour vos diapositives et comment les  créer - The SlideTeam Blo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635490" y="3635490"/>
            <a:ext cx="9143999" cy="1873018"/>
          </a:xfrm>
          <a:prstGeom prst="rect">
            <a:avLst/>
          </a:prstGeom>
          <a:solidFill>
            <a:schemeClr val="accent5">
              <a:lumMod val="75000"/>
            </a:scheme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9" name="ZoneTexte 8"/>
          <p:cNvSpPr txBox="1"/>
          <p:nvPr/>
        </p:nvSpPr>
        <p:spPr>
          <a:xfrm>
            <a:off x="2276872" y="1907704"/>
            <a:ext cx="403244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latin typeface="Britannic Bold" pitchFamily="34" charset="0"/>
              </a:rPr>
              <a:t>87</a:t>
            </a:r>
            <a:r>
              <a:rPr lang="fr-FR" sz="2400" baseline="30000" dirty="0" smtClean="0">
                <a:latin typeface="Britannic Bold" pitchFamily="34" charset="0"/>
              </a:rPr>
              <a:t>ème</a:t>
            </a:r>
            <a:r>
              <a:rPr lang="fr-FR" sz="2400" dirty="0" smtClean="0">
                <a:latin typeface="Britannic Bold" pitchFamily="34" charset="0"/>
              </a:rPr>
              <a:t> Journées scientifiques de la Société de Rhumatologie de l’Ouest </a:t>
            </a:r>
          </a:p>
          <a:p>
            <a:endParaRPr lang="fr-FR" sz="2400" dirty="0" smtClean="0">
              <a:latin typeface="Britannic Bold" pitchFamily="34" charset="0"/>
            </a:endParaRPr>
          </a:p>
          <a:p>
            <a:pPr algn="ctr"/>
            <a:r>
              <a:rPr lang="fr-FR" sz="2400" dirty="0" smtClean="0">
                <a:latin typeface="Britannic Bold" pitchFamily="34" charset="0"/>
              </a:rPr>
              <a:t>07 et 08 octobre 2022 </a:t>
            </a:r>
            <a:r>
              <a:rPr lang="fr-FR" sz="2800" dirty="0" smtClean="0">
                <a:latin typeface="Britannic Bold" pitchFamily="34" charset="0"/>
              </a:rPr>
              <a:t>Angers</a:t>
            </a:r>
            <a:endParaRPr lang="fr-FR" sz="2400" dirty="0">
              <a:latin typeface="Britannic Bold" pitchFamily="34" charset="0"/>
            </a:endParaRPr>
          </a:p>
        </p:txBody>
      </p:sp>
      <p:pic>
        <p:nvPicPr>
          <p:cNvPr id="10" name="Image 9" descr="chateau d'anger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60848" y="4932040"/>
            <a:ext cx="4581886" cy="2575616"/>
          </a:xfrm>
          <a:prstGeom prst="rect">
            <a:avLst/>
          </a:prstGeom>
        </p:spPr>
      </p:pic>
      <p:pic>
        <p:nvPicPr>
          <p:cNvPr id="7" name="Image 6" descr="SRO_LOGO_HD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-1" y="0"/>
            <a:ext cx="3284525" cy="1475656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132856" y="8316416"/>
            <a:ext cx="47251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latin typeface="Britannic Bold" pitchFamily="34" charset="0"/>
              </a:rPr>
              <a:t>Hostellerie </a:t>
            </a:r>
            <a:r>
              <a:rPr lang="fr-FR" sz="1600" dirty="0">
                <a:latin typeface="Britannic Bold" pitchFamily="34" charset="0"/>
              </a:rPr>
              <a:t>du Bon Pasteur - 18 Rue Marie-</a:t>
            </a:r>
            <a:r>
              <a:rPr lang="fr-FR" sz="1600" dirty="0" err="1">
                <a:latin typeface="Britannic Bold" pitchFamily="34" charset="0"/>
              </a:rPr>
              <a:t>Euphrasie</a:t>
            </a:r>
            <a:r>
              <a:rPr lang="fr-FR" sz="1600" dirty="0">
                <a:latin typeface="Britannic Bold" pitchFamily="34" charset="0"/>
              </a:rPr>
              <a:t> Pelletier - 49100 Angers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924944" y="1187624"/>
            <a:ext cx="3672408" cy="7940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fr-FR" sz="1200" dirty="0">
              <a:latin typeface="Cambria" pitchFamily="18" charset="0"/>
            </a:endParaRPr>
          </a:p>
          <a:p>
            <a:pPr algn="just"/>
            <a:r>
              <a:rPr lang="fr-FR" sz="1200" b="1" dirty="0">
                <a:latin typeface="Cambria" pitchFamily="18" charset="0"/>
              </a:rPr>
              <a:t> </a:t>
            </a:r>
            <a:endParaRPr lang="fr-FR" sz="1200" dirty="0">
              <a:latin typeface="Cambria" pitchFamily="18" charset="0"/>
            </a:endParaRPr>
          </a:p>
          <a:p>
            <a:pPr algn="just"/>
            <a:r>
              <a:rPr lang="fr-FR" dirty="0" smtClean="0">
                <a:latin typeface="Cambria" pitchFamily="18" charset="0"/>
              </a:rPr>
              <a:t>  </a:t>
            </a:r>
            <a:r>
              <a:rPr lang="fr-FR" dirty="0">
                <a:latin typeface="Cambria" pitchFamily="18" charset="0"/>
              </a:rPr>
              <a:t>Evaluation du parcours des médecins juniors </a:t>
            </a:r>
          </a:p>
          <a:p>
            <a:pPr algn="just"/>
            <a:r>
              <a:rPr lang="fr-FR" dirty="0">
                <a:latin typeface="Cambria" pitchFamily="18" charset="0"/>
              </a:rPr>
              <a:t> </a:t>
            </a:r>
          </a:p>
          <a:p>
            <a:pPr algn="just"/>
            <a:r>
              <a:rPr lang="fr-FR" b="1" dirty="0" smtClean="0">
                <a:latin typeface="Cambria" pitchFamily="18" charset="0"/>
              </a:rPr>
              <a:t>   Accueil </a:t>
            </a:r>
            <a:r>
              <a:rPr lang="fr-FR" b="1" dirty="0">
                <a:latin typeface="Cambria" pitchFamily="18" charset="0"/>
              </a:rPr>
              <a:t>des </a:t>
            </a:r>
            <a:r>
              <a:rPr lang="fr-FR" b="1" dirty="0" smtClean="0">
                <a:latin typeface="Cambria" pitchFamily="18" charset="0"/>
              </a:rPr>
              <a:t>internes</a:t>
            </a:r>
          </a:p>
          <a:p>
            <a:pPr algn="just"/>
            <a:endParaRPr lang="fr-FR" b="1" dirty="0">
              <a:latin typeface="Cambria" pitchFamily="18" charset="0"/>
            </a:endParaRPr>
          </a:p>
          <a:p>
            <a:pPr algn="just"/>
            <a:r>
              <a:rPr lang="fr-FR" dirty="0" smtClean="0">
                <a:latin typeface="Cambria" pitchFamily="18" charset="0"/>
              </a:rPr>
              <a:t>  Pr Legrand : </a:t>
            </a:r>
            <a:r>
              <a:rPr lang="fr-FR" dirty="0" err="1" smtClean="0">
                <a:latin typeface="Cambria" pitchFamily="18" charset="0"/>
              </a:rPr>
              <a:t>Algodystrophie</a:t>
            </a:r>
            <a:r>
              <a:rPr lang="fr-FR" dirty="0" smtClean="0">
                <a:latin typeface="Cambria" pitchFamily="18" charset="0"/>
              </a:rPr>
              <a:t> ou fracture </a:t>
            </a:r>
            <a:r>
              <a:rPr lang="fr-FR" dirty="0" err="1" smtClean="0">
                <a:latin typeface="Cambria" pitchFamily="18" charset="0"/>
              </a:rPr>
              <a:t>trabéculaire</a:t>
            </a:r>
            <a:r>
              <a:rPr lang="fr-FR" dirty="0" smtClean="0">
                <a:latin typeface="Cambria" pitchFamily="18" charset="0"/>
              </a:rPr>
              <a:t> ?</a:t>
            </a:r>
            <a:endParaRPr lang="fr-FR" dirty="0">
              <a:latin typeface="Cambria" pitchFamily="18" charset="0"/>
            </a:endParaRPr>
          </a:p>
          <a:p>
            <a:pPr algn="just"/>
            <a:r>
              <a:rPr lang="fr-FR" dirty="0">
                <a:latin typeface="Cambria" pitchFamily="18" charset="0"/>
              </a:rPr>
              <a:t> </a:t>
            </a:r>
          </a:p>
          <a:p>
            <a:pPr algn="just"/>
            <a:r>
              <a:rPr lang="fr-FR" dirty="0" smtClean="0">
                <a:latin typeface="Cambria" pitchFamily="18" charset="0"/>
              </a:rPr>
              <a:t>  Internes </a:t>
            </a:r>
            <a:r>
              <a:rPr lang="fr-FR" dirty="0">
                <a:latin typeface="Cambria" pitchFamily="18" charset="0"/>
              </a:rPr>
              <a:t>d’Angers : Observation d’une tumeur osseuse </a:t>
            </a:r>
            <a:r>
              <a:rPr lang="fr-FR" dirty="0" smtClean="0">
                <a:latin typeface="Cambria" pitchFamily="18" charset="0"/>
              </a:rPr>
              <a:t>bénigne</a:t>
            </a:r>
          </a:p>
          <a:p>
            <a:pPr algn="just"/>
            <a:endParaRPr lang="fr-FR" dirty="0">
              <a:latin typeface="Cambria" pitchFamily="18" charset="0"/>
            </a:endParaRPr>
          </a:p>
          <a:p>
            <a:pPr algn="just"/>
            <a:r>
              <a:rPr lang="fr-FR" dirty="0" smtClean="0">
                <a:latin typeface="Cambria" pitchFamily="18" charset="0"/>
              </a:rPr>
              <a:t>  Internes </a:t>
            </a:r>
            <a:r>
              <a:rPr lang="fr-FR" dirty="0">
                <a:latin typeface="Cambria" pitchFamily="18" charset="0"/>
              </a:rPr>
              <a:t>de Tours : Observation d’une </a:t>
            </a:r>
            <a:r>
              <a:rPr lang="fr-FR" dirty="0" smtClean="0">
                <a:latin typeface="Cambria" pitchFamily="18" charset="0"/>
              </a:rPr>
              <a:t>ostéite</a:t>
            </a:r>
          </a:p>
          <a:p>
            <a:pPr algn="just"/>
            <a:endParaRPr lang="fr-FR" dirty="0">
              <a:latin typeface="Cambria" pitchFamily="18" charset="0"/>
            </a:endParaRPr>
          </a:p>
          <a:p>
            <a:pPr algn="just"/>
            <a:r>
              <a:rPr lang="fr-FR" dirty="0" smtClean="0">
                <a:latin typeface="Cambria" pitchFamily="18" charset="0"/>
              </a:rPr>
              <a:t>  Internes </a:t>
            </a:r>
            <a:r>
              <a:rPr lang="fr-FR" dirty="0">
                <a:latin typeface="Cambria" pitchFamily="18" charset="0"/>
              </a:rPr>
              <a:t>de Rennes : Observation d’ostéoporose avec insuffisance </a:t>
            </a:r>
            <a:r>
              <a:rPr lang="fr-FR" dirty="0" smtClean="0">
                <a:latin typeface="Cambria" pitchFamily="18" charset="0"/>
              </a:rPr>
              <a:t>rénale</a:t>
            </a:r>
          </a:p>
          <a:p>
            <a:pPr algn="just"/>
            <a:endParaRPr lang="fr-FR" dirty="0">
              <a:latin typeface="Cambria" pitchFamily="18" charset="0"/>
            </a:endParaRPr>
          </a:p>
          <a:p>
            <a:pPr algn="just"/>
            <a:r>
              <a:rPr lang="fr-FR" dirty="0" smtClean="0">
                <a:latin typeface="Cambria" pitchFamily="18" charset="0"/>
              </a:rPr>
              <a:t>  Internes </a:t>
            </a:r>
            <a:r>
              <a:rPr lang="fr-FR" dirty="0">
                <a:latin typeface="Cambria" pitchFamily="18" charset="0"/>
              </a:rPr>
              <a:t>de Nantes : Observation d’</a:t>
            </a:r>
            <a:r>
              <a:rPr lang="fr-FR" dirty="0" err="1">
                <a:latin typeface="Cambria" pitchFamily="18" charset="0"/>
              </a:rPr>
              <a:t>ostéocondensation</a:t>
            </a:r>
            <a:r>
              <a:rPr lang="fr-FR" dirty="0">
                <a:latin typeface="Cambria" pitchFamily="18" charset="0"/>
              </a:rPr>
              <a:t> localisée</a:t>
            </a:r>
          </a:p>
          <a:p>
            <a:pPr algn="just"/>
            <a:r>
              <a:rPr lang="fr-FR" dirty="0">
                <a:latin typeface="Cambria" pitchFamily="18" charset="0"/>
              </a:rPr>
              <a:t> </a:t>
            </a:r>
          </a:p>
          <a:p>
            <a:pPr algn="just"/>
            <a:r>
              <a:rPr lang="fr-FR" dirty="0">
                <a:latin typeface="Cambria" pitchFamily="18" charset="0"/>
              </a:rPr>
              <a:t> </a:t>
            </a:r>
          </a:p>
          <a:p>
            <a:pPr algn="just"/>
            <a:r>
              <a:rPr lang="fr-FR" b="1" dirty="0" smtClean="0">
                <a:latin typeface="Cambria" pitchFamily="18" charset="0"/>
              </a:rPr>
              <a:t> Pause </a:t>
            </a:r>
            <a:r>
              <a:rPr lang="fr-FR" b="1" dirty="0">
                <a:latin typeface="Cambria" pitchFamily="18" charset="0"/>
              </a:rPr>
              <a:t>déjeuner et accueil des congressistes séniors + visites des stands</a:t>
            </a:r>
            <a:endParaRPr lang="fr-FR" dirty="0">
              <a:latin typeface="Cambria" pitchFamily="18" charset="0"/>
            </a:endParaRPr>
          </a:p>
          <a:p>
            <a:r>
              <a:rPr lang="fr-FR" dirty="0">
                <a:latin typeface="Cambria" pitchFamily="18" charset="0"/>
              </a:rPr>
              <a:t> </a:t>
            </a:r>
            <a:r>
              <a:rPr lang="fr-FR" dirty="0" smtClean="0">
                <a:latin typeface="Cambria" pitchFamily="18" charset="0"/>
              </a:rPr>
              <a:t> </a:t>
            </a:r>
            <a:endParaRPr lang="fr-FR" dirty="0">
              <a:latin typeface="Cambria" pitchFamily="18" charset="0"/>
            </a:endParaRPr>
          </a:p>
        </p:txBody>
      </p:sp>
      <p:pic>
        <p:nvPicPr>
          <p:cNvPr id="5" name="Picture 4" descr="7 superbes arrière-plans dégradés pour vos diapositives et comment les  créer - The SlideTeam Blo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937619" y="3937620"/>
            <a:ext cx="9143999" cy="126875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ZoneTexte 5"/>
          <p:cNvSpPr txBox="1"/>
          <p:nvPr/>
        </p:nvSpPr>
        <p:spPr>
          <a:xfrm>
            <a:off x="408293" y="1475656"/>
            <a:ext cx="553998" cy="7128792"/>
          </a:xfrm>
          <a:prstGeom prst="rect">
            <a:avLst/>
          </a:prstGeom>
          <a:noFill/>
        </p:spPr>
        <p:txBody>
          <a:bodyPr vert="vert270" wrap="square" rtlCol="0" anchor="ctr" anchorCtr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  <a:latin typeface="Britannic Bold" pitchFamily="34" charset="0"/>
              </a:rPr>
              <a:t>Vendredi</a:t>
            </a:r>
            <a:r>
              <a:rPr lang="fr-FR" sz="2400" dirty="0" smtClean="0">
                <a:solidFill>
                  <a:schemeClr val="bg1"/>
                </a:solidFill>
                <a:latin typeface="Britannic Bold" pitchFamily="34" charset="0"/>
              </a:rPr>
              <a:t> 07 octobre 2022</a:t>
            </a:r>
            <a:endParaRPr lang="fr-FR" sz="2400" dirty="0">
              <a:solidFill>
                <a:schemeClr val="bg1"/>
              </a:solidFill>
              <a:latin typeface="Britannic Bold" pitchFamily="34" charset="0"/>
            </a:endParaRPr>
          </a:p>
        </p:txBody>
      </p:sp>
      <p:pic>
        <p:nvPicPr>
          <p:cNvPr id="8" name="Image 7" descr="SRO_LOGO_H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-1" y="0"/>
            <a:ext cx="2060849" cy="925889"/>
          </a:xfrm>
          <a:prstGeom prst="rect">
            <a:avLst/>
          </a:prstGeom>
        </p:spPr>
      </p:pic>
      <p:sp>
        <p:nvSpPr>
          <p:cNvPr id="9" name="Pentagone 8"/>
          <p:cNvSpPr/>
          <p:nvPr/>
        </p:nvSpPr>
        <p:spPr>
          <a:xfrm>
            <a:off x="1196752" y="1547664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08h30-10h00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Pentagone 9"/>
          <p:cNvSpPr/>
          <p:nvPr/>
        </p:nvSpPr>
        <p:spPr>
          <a:xfrm>
            <a:off x="1196752" y="2339752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10h00-10h30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Pentagone 10"/>
          <p:cNvSpPr/>
          <p:nvPr/>
        </p:nvSpPr>
        <p:spPr>
          <a:xfrm>
            <a:off x="1196752" y="3006474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10h30-11h00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Pentagone 11"/>
          <p:cNvSpPr/>
          <p:nvPr/>
        </p:nvSpPr>
        <p:spPr>
          <a:xfrm>
            <a:off x="1196752" y="3779912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11h00-11h15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3" name="Pentagone 12"/>
          <p:cNvSpPr/>
          <p:nvPr/>
        </p:nvSpPr>
        <p:spPr>
          <a:xfrm>
            <a:off x="1181014" y="4590650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11h20-11h35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4" name="Pentagone 13"/>
          <p:cNvSpPr/>
          <p:nvPr/>
        </p:nvSpPr>
        <p:spPr>
          <a:xfrm>
            <a:off x="1181014" y="5454746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11h40-11h55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5" name="Pentagone 14"/>
          <p:cNvSpPr/>
          <p:nvPr/>
        </p:nvSpPr>
        <p:spPr>
          <a:xfrm>
            <a:off x="1181014" y="6534866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12h00-12h15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6" name="Pentagone 15"/>
          <p:cNvSpPr/>
          <p:nvPr/>
        </p:nvSpPr>
        <p:spPr>
          <a:xfrm>
            <a:off x="1181014" y="7596336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12h15-14h00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636912" y="251520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r-FR" dirty="0" smtClean="0">
                <a:latin typeface="Britannic Bold" pitchFamily="34" charset="0"/>
              </a:rPr>
              <a:t>87</a:t>
            </a:r>
            <a:r>
              <a:rPr lang="fr-FR" baseline="30000" dirty="0" smtClean="0">
                <a:latin typeface="Britannic Bold" pitchFamily="34" charset="0"/>
              </a:rPr>
              <a:t>ème</a:t>
            </a:r>
            <a:r>
              <a:rPr lang="fr-FR" dirty="0" smtClean="0">
                <a:latin typeface="Britannic Bold" pitchFamily="34" charset="0"/>
              </a:rPr>
              <a:t> Journées scientifiques de la Société de Rhumatologie de l’Ouest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924944" y="1043608"/>
            <a:ext cx="3933056" cy="8402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>
                <a:latin typeface="Cambria" pitchFamily="18" charset="0"/>
              </a:rPr>
              <a:t>Mot introductif des organisateurs</a:t>
            </a:r>
          </a:p>
          <a:p>
            <a:endParaRPr lang="fr-FR" dirty="0">
              <a:latin typeface="Cambria" pitchFamily="18" charset="0"/>
            </a:endParaRPr>
          </a:p>
          <a:p>
            <a:r>
              <a:rPr lang="fr-FR" dirty="0" smtClean="0">
                <a:latin typeface="Cambria" pitchFamily="18" charset="0"/>
              </a:rPr>
              <a:t>Internes de Brest : Observation d’une déminéralisation localisée</a:t>
            </a:r>
          </a:p>
          <a:p>
            <a:endParaRPr lang="fr-FR" dirty="0" smtClean="0">
              <a:latin typeface="Cambria" pitchFamily="18" charset="0"/>
            </a:endParaRPr>
          </a:p>
          <a:p>
            <a:r>
              <a:rPr lang="fr-FR" dirty="0" smtClean="0">
                <a:latin typeface="Cambria" pitchFamily="18" charset="0"/>
              </a:rPr>
              <a:t>Pr Maugars : Retentissement osseux de l’anorexie</a:t>
            </a:r>
          </a:p>
          <a:p>
            <a:endParaRPr lang="fr-FR" dirty="0" smtClean="0">
              <a:latin typeface="Cambria" pitchFamily="18" charset="0"/>
            </a:endParaRPr>
          </a:p>
          <a:p>
            <a:r>
              <a:rPr lang="fr-FR" dirty="0" smtClean="0">
                <a:latin typeface="Cambria" pitchFamily="18" charset="0"/>
              </a:rPr>
              <a:t>Pr Bouvard :</a:t>
            </a:r>
            <a:r>
              <a:rPr lang="fr-FR" b="1" dirty="0" smtClean="0">
                <a:latin typeface="Cambria" pitchFamily="18" charset="0"/>
              </a:rPr>
              <a:t> </a:t>
            </a:r>
            <a:r>
              <a:rPr lang="fr-FR" dirty="0" smtClean="0">
                <a:latin typeface="Cambria" pitchFamily="18" charset="0"/>
              </a:rPr>
              <a:t>Que cache un pic monoclonal ?</a:t>
            </a:r>
          </a:p>
          <a:p>
            <a:r>
              <a:rPr lang="fr-FR" dirty="0" smtClean="0">
                <a:latin typeface="Cambria" pitchFamily="18" charset="0"/>
              </a:rPr>
              <a:t> </a:t>
            </a:r>
          </a:p>
          <a:p>
            <a:r>
              <a:rPr lang="fr-FR" dirty="0" smtClean="0">
                <a:latin typeface="Cambria" pitchFamily="18" charset="0"/>
              </a:rPr>
              <a:t> </a:t>
            </a:r>
            <a:r>
              <a:rPr lang="fr-FR" b="1" dirty="0" smtClean="0">
                <a:latin typeface="Cambria" pitchFamily="18" charset="0"/>
              </a:rPr>
              <a:t>Pause intersession + visites des stands</a:t>
            </a:r>
            <a:endParaRPr lang="fr-FR" dirty="0" smtClean="0">
              <a:latin typeface="Cambria" pitchFamily="18" charset="0"/>
            </a:endParaRPr>
          </a:p>
          <a:p>
            <a:r>
              <a:rPr lang="fr-FR" b="1" dirty="0" smtClean="0">
                <a:latin typeface="Cambria" pitchFamily="18" charset="0"/>
              </a:rPr>
              <a:t> </a:t>
            </a:r>
            <a:endParaRPr lang="fr-FR" dirty="0" smtClean="0">
              <a:latin typeface="Cambria" pitchFamily="18" charset="0"/>
            </a:endParaRPr>
          </a:p>
          <a:p>
            <a:r>
              <a:rPr lang="fr-FR" dirty="0" smtClean="0">
                <a:latin typeface="Cambria" pitchFamily="18" charset="0"/>
              </a:rPr>
              <a:t>Présentation du réseau Victor HUGO et des journées des jeunes chercheurs</a:t>
            </a:r>
          </a:p>
          <a:p>
            <a:r>
              <a:rPr lang="fr-FR" dirty="0" smtClean="0">
                <a:latin typeface="Cambria" pitchFamily="18" charset="0"/>
              </a:rPr>
              <a:t> </a:t>
            </a:r>
          </a:p>
          <a:p>
            <a:r>
              <a:rPr lang="fr-FR" dirty="0" smtClean="0">
                <a:latin typeface="Cambria" pitchFamily="18" charset="0"/>
              </a:rPr>
              <a:t>Ma thèse en 180 secondes</a:t>
            </a:r>
          </a:p>
          <a:p>
            <a:r>
              <a:rPr lang="fr-FR" dirty="0" smtClean="0">
                <a:latin typeface="Cambria" pitchFamily="18" charset="0"/>
              </a:rPr>
              <a:t> </a:t>
            </a:r>
          </a:p>
          <a:p>
            <a:r>
              <a:rPr lang="fr-FR" dirty="0" smtClean="0">
                <a:latin typeface="Cambria" pitchFamily="18" charset="0"/>
              </a:rPr>
              <a:t>Actualités</a:t>
            </a:r>
          </a:p>
          <a:p>
            <a:pPr>
              <a:buFont typeface="Wingdings" pitchFamily="2" charset="2"/>
              <a:buChar char="ü"/>
            </a:pPr>
            <a:r>
              <a:rPr lang="fr-FR" dirty="0" smtClean="0">
                <a:latin typeface="Cambria" pitchFamily="18" charset="0"/>
              </a:rPr>
              <a:t> Rhumatismes inflammatoires  </a:t>
            </a:r>
          </a:p>
          <a:p>
            <a:pPr>
              <a:buFont typeface="Wingdings" pitchFamily="2" charset="2"/>
              <a:buChar char="ü"/>
            </a:pPr>
            <a:r>
              <a:rPr lang="fr-FR" dirty="0" smtClean="0">
                <a:latin typeface="Cambria" pitchFamily="18" charset="0"/>
              </a:rPr>
              <a:t>Pathologies osseuses</a:t>
            </a:r>
          </a:p>
          <a:p>
            <a:pPr>
              <a:buFont typeface="Wingdings" pitchFamily="2" charset="2"/>
              <a:buChar char="ü"/>
            </a:pPr>
            <a:r>
              <a:rPr lang="fr-FR" dirty="0" smtClean="0">
                <a:latin typeface="Cambria" pitchFamily="18" charset="0"/>
              </a:rPr>
              <a:t>Imagerie/mécanique  </a:t>
            </a:r>
          </a:p>
          <a:p>
            <a:pPr>
              <a:buFont typeface="Wingdings" pitchFamily="2" charset="2"/>
              <a:buChar char="ü"/>
            </a:pPr>
            <a:r>
              <a:rPr lang="fr-FR" dirty="0" smtClean="0">
                <a:latin typeface="Cambria" pitchFamily="18" charset="0"/>
              </a:rPr>
              <a:t>Arthrose et pathologie microcristalline </a:t>
            </a:r>
          </a:p>
          <a:p>
            <a:endParaRPr lang="fr-FR" dirty="0" smtClean="0">
              <a:latin typeface="Cambria" pitchFamily="18" charset="0"/>
            </a:endParaRPr>
          </a:p>
          <a:p>
            <a:r>
              <a:rPr lang="fr-FR" dirty="0" smtClean="0">
                <a:latin typeface="Cambria" pitchFamily="18" charset="0"/>
              </a:rPr>
              <a:t> Assemblée Générale de la SRO</a:t>
            </a:r>
          </a:p>
          <a:p>
            <a:r>
              <a:rPr lang="fr-FR" b="1" dirty="0" smtClean="0">
                <a:latin typeface="Cambria" pitchFamily="18" charset="0"/>
              </a:rPr>
              <a:t> </a:t>
            </a:r>
            <a:endParaRPr lang="fr-FR" dirty="0" smtClean="0">
              <a:latin typeface="Cambria" pitchFamily="18" charset="0"/>
            </a:endParaRPr>
          </a:p>
          <a:p>
            <a:r>
              <a:rPr lang="fr-FR" b="1" dirty="0" smtClean="0">
                <a:latin typeface="Cambria" pitchFamily="18" charset="0"/>
              </a:rPr>
              <a:t>Dîner </a:t>
            </a:r>
            <a:endParaRPr lang="fr-FR" dirty="0" smtClean="0">
              <a:latin typeface="Cambria" pitchFamily="18" charset="0"/>
            </a:endParaRPr>
          </a:p>
          <a:p>
            <a:endParaRPr lang="fr-FR" dirty="0"/>
          </a:p>
        </p:txBody>
      </p:sp>
      <p:pic>
        <p:nvPicPr>
          <p:cNvPr id="5" name="Picture 4" descr="7 superbes arrière-plans dégradés pour vos diapositives et comment les  créer - The SlideTeam Blo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937619" y="3937620"/>
            <a:ext cx="9143999" cy="126875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ZoneTexte 5"/>
          <p:cNvSpPr txBox="1"/>
          <p:nvPr/>
        </p:nvSpPr>
        <p:spPr>
          <a:xfrm>
            <a:off x="408293" y="1475656"/>
            <a:ext cx="553998" cy="7344816"/>
          </a:xfrm>
          <a:prstGeom prst="rect">
            <a:avLst/>
          </a:prstGeom>
          <a:noFill/>
        </p:spPr>
        <p:txBody>
          <a:bodyPr vert="vert270" wrap="square" rtlCol="0" anchor="ctr" anchorCtr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  <a:latin typeface="Britannic Bold" pitchFamily="34" charset="0"/>
              </a:rPr>
              <a:t>Vendredi </a:t>
            </a:r>
            <a:r>
              <a:rPr lang="fr-FR" sz="2400" dirty="0" smtClean="0">
                <a:solidFill>
                  <a:schemeClr val="bg1"/>
                </a:solidFill>
                <a:latin typeface="Britannic Bold" pitchFamily="34" charset="0"/>
              </a:rPr>
              <a:t>07 octobre 2022</a:t>
            </a:r>
            <a:endParaRPr lang="fr-FR" sz="2400" dirty="0">
              <a:solidFill>
                <a:schemeClr val="bg1"/>
              </a:solidFill>
              <a:latin typeface="Britannic Bold" pitchFamily="34" charset="0"/>
            </a:endParaRPr>
          </a:p>
        </p:txBody>
      </p:sp>
      <p:pic>
        <p:nvPicPr>
          <p:cNvPr id="8" name="Image 7" descr="SRO_LOGO_H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-1" y="0"/>
            <a:ext cx="2060849" cy="925889"/>
          </a:xfrm>
          <a:prstGeom prst="rect">
            <a:avLst/>
          </a:prstGeom>
        </p:spPr>
      </p:pic>
      <p:sp>
        <p:nvSpPr>
          <p:cNvPr id="9" name="Pentagone 8"/>
          <p:cNvSpPr/>
          <p:nvPr/>
        </p:nvSpPr>
        <p:spPr>
          <a:xfrm>
            <a:off x="1196752" y="1043608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14h00-14h15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Pentagone 9"/>
          <p:cNvSpPr/>
          <p:nvPr/>
        </p:nvSpPr>
        <p:spPr>
          <a:xfrm>
            <a:off x="1196752" y="1619672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14h15 - 14h30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Pentagone 10"/>
          <p:cNvSpPr/>
          <p:nvPr/>
        </p:nvSpPr>
        <p:spPr>
          <a:xfrm>
            <a:off x="1196752" y="2411760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14h30-15h00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Pentagone 11"/>
          <p:cNvSpPr/>
          <p:nvPr/>
        </p:nvSpPr>
        <p:spPr>
          <a:xfrm>
            <a:off x="1196752" y="3222498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15h00-15h30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3" name="Pentagone 12"/>
          <p:cNvSpPr/>
          <p:nvPr/>
        </p:nvSpPr>
        <p:spPr>
          <a:xfrm>
            <a:off x="1181014" y="4139952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15h30-16h15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4" name="Pentagone 13"/>
          <p:cNvSpPr/>
          <p:nvPr/>
        </p:nvSpPr>
        <p:spPr>
          <a:xfrm>
            <a:off x="1181014" y="4932040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16h15-16h30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5" name="Pentagone 14"/>
          <p:cNvSpPr/>
          <p:nvPr/>
        </p:nvSpPr>
        <p:spPr>
          <a:xfrm>
            <a:off x="1181014" y="5724128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16h30-17h30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6" name="Pentagone 15"/>
          <p:cNvSpPr/>
          <p:nvPr/>
        </p:nvSpPr>
        <p:spPr>
          <a:xfrm>
            <a:off x="1181014" y="6228184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17h30-18h30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7" name="Pentagone 16"/>
          <p:cNvSpPr/>
          <p:nvPr/>
        </p:nvSpPr>
        <p:spPr>
          <a:xfrm>
            <a:off x="1196752" y="8172400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18h30-19h30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8" name="Pentagone 17"/>
          <p:cNvSpPr/>
          <p:nvPr/>
        </p:nvSpPr>
        <p:spPr>
          <a:xfrm>
            <a:off x="1196752" y="8748464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19h30-21h00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564904" y="107504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r-FR" dirty="0" smtClean="0">
                <a:latin typeface="Britannic Bold" pitchFamily="34" charset="0"/>
              </a:rPr>
              <a:t>87</a:t>
            </a:r>
            <a:r>
              <a:rPr lang="fr-FR" baseline="30000" dirty="0" smtClean="0">
                <a:latin typeface="Britannic Bold" pitchFamily="34" charset="0"/>
              </a:rPr>
              <a:t>ème</a:t>
            </a:r>
            <a:r>
              <a:rPr lang="fr-FR" dirty="0" smtClean="0">
                <a:latin typeface="Britannic Bold" pitchFamily="34" charset="0"/>
              </a:rPr>
              <a:t> Journées scientifiques de la Société de Rhumatologie de l’Ouest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880320" y="1914083"/>
            <a:ext cx="393305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Café </a:t>
            </a:r>
            <a:r>
              <a:rPr lang="fr-FR" b="1" dirty="0"/>
              <a:t>d’accueil, accueil des congressistes et visites des stands</a:t>
            </a:r>
            <a:endParaRPr lang="fr-FR" dirty="0"/>
          </a:p>
          <a:p>
            <a:r>
              <a:rPr lang="fr-FR" dirty="0"/>
              <a:t> </a:t>
            </a:r>
          </a:p>
          <a:p>
            <a:r>
              <a:rPr lang="fr-FR" dirty="0" smtClean="0"/>
              <a:t>Pr </a:t>
            </a:r>
            <a:r>
              <a:rPr lang="fr-FR" dirty="0"/>
              <a:t>BOUVARD  : </a:t>
            </a:r>
            <a:r>
              <a:rPr lang="fr-FR" dirty="0" smtClean="0"/>
              <a:t>Quizz </a:t>
            </a:r>
            <a:r>
              <a:rPr lang="fr-FR" dirty="0"/>
              <a:t>Radio</a:t>
            </a:r>
          </a:p>
          <a:p>
            <a:r>
              <a:rPr lang="fr-FR" dirty="0"/>
              <a:t> </a:t>
            </a:r>
          </a:p>
          <a:p>
            <a:r>
              <a:rPr lang="fr-FR" dirty="0" smtClean="0"/>
              <a:t>Pr </a:t>
            </a:r>
            <a:r>
              <a:rPr lang="fr-FR" dirty="0"/>
              <a:t>SARAUX : Faut-il prescrire un traitement biologique dans la PPR et la maladie de Horton ? </a:t>
            </a:r>
          </a:p>
          <a:p>
            <a:r>
              <a:rPr lang="fr-FR" dirty="0"/>
              <a:t> </a:t>
            </a:r>
          </a:p>
          <a:p>
            <a:r>
              <a:rPr lang="fr-FR" b="1" dirty="0" smtClean="0"/>
              <a:t>Pause </a:t>
            </a:r>
            <a:r>
              <a:rPr lang="fr-FR" b="1" dirty="0"/>
              <a:t>intersession -  visites des stands</a:t>
            </a:r>
            <a:endParaRPr lang="fr-FR" dirty="0"/>
          </a:p>
          <a:p>
            <a:r>
              <a:rPr lang="fr-FR" dirty="0"/>
              <a:t> </a:t>
            </a:r>
          </a:p>
          <a:p>
            <a:r>
              <a:rPr lang="fr-FR" dirty="0" smtClean="0"/>
              <a:t>Pr </a:t>
            </a:r>
            <a:r>
              <a:rPr lang="fr-FR" dirty="0"/>
              <a:t>LE GOFF : Faut-il prescrire de la vitamine D au cours d’un RIC ?</a:t>
            </a:r>
          </a:p>
          <a:p>
            <a:r>
              <a:rPr lang="fr-FR" dirty="0"/>
              <a:t> </a:t>
            </a:r>
          </a:p>
          <a:p>
            <a:r>
              <a:rPr lang="fr-FR" dirty="0"/>
              <a:t> Pr DUBEE : Faut-il prescrire de la vitamine D en traitement ou prévention des infections ? </a:t>
            </a:r>
          </a:p>
          <a:p>
            <a:r>
              <a:rPr lang="fr-FR" dirty="0"/>
              <a:t> </a:t>
            </a:r>
          </a:p>
          <a:p>
            <a:r>
              <a:rPr lang="fr-FR" dirty="0" smtClean="0"/>
              <a:t>Pr </a:t>
            </a:r>
            <a:r>
              <a:rPr lang="fr-FR" dirty="0"/>
              <a:t>BOUVARD </a:t>
            </a:r>
            <a:r>
              <a:rPr lang="fr-FR" dirty="0" smtClean="0"/>
              <a:t>: </a:t>
            </a:r>
            <a:r>
              <a:rPr lang="fr-FR" dirty="0"/>
              <a:t>Réponses au quizz Radio, remise des prix (quizz radio et mon projet en 180 secondes) et mot de la fin</a:t>
            </a:r>
          </a:p>
          <a:p>
            <a:endParaRPr lang="fr-FR" dirty="0"/>
          </a:p>
        </p:txBody>
      </p:sp>
      <p:pic>
        <p:nvPicPr>
          <p:cNvPr id="5" name="Picture 4" descr="7 superbes arrière-plans dégradés pour vos diapositives et comment les  créer - The SlideTeam Blo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937619" y="3937620"/>
            <a:ext cx="9143999" cy="126875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ZoneTexte 5"/>
          <p:cNvSpPr txBox="1"/>
          <p:nvPr/>
        </p:nvSpPr>
        <p:spPr>
          <a:xfrm>
            <a:off x="408293" y="1475656"/>
            <a:ext cx="553998" cy="7344816"/>
          </a:xfrm>
          <a:prstGeom prst="rect">
            <a:avLst/>
          </a:prstGeom>
          <a:noFill/>
        </p:spPr>
        <p:txBody>
          <a:bodyPr vert="vert270" wrap="square" rtlCol="0" anchor="ctr" anchorCtr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  <a:latin typeface="Britannic Bold" pitchFamily="34" charset="0"/>
              </a:rPr>
              <a:t>Samedi 08 </a:t>
            </a:r>
            <a:r>
              <a:rPr lang="fr-FR" sz="2400" dirty="0" smtClean="0">
                <a:solidFill>
                  <a:schemeClr val="bg1"/>
                </a:solidFill>
                <a:latin typeface="Britannic Bold" pitchFamily="34" charset="0"/>
              </a:rPr>
              <a:t>octobre 2022</a:t>
            </a:r>
            <a:endParaRPr lang="fr-FR" sz="2400" dirty="0">
              <a:solidFill>
                <a:schemeClr val="bg1"/>
              </a:solidFill>
              <a:latin typeface="Britannic Bold" pitchFamily="34" charset="0"/>
            </a:endParaRPr>
          </a:p>
        </p:txBody>
      </p:sp>
      <p:pic>
        <p:nvPicPr>
          <p:cNvPr id="8" name="Image 7" descr="SRO_LOGO_H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-1" y="0"/>
            <a:ext cx="2060849" cy="925889"/>
          </a:xfrm>
          <a:prstGeom prst="rect">
            <a:avLst/>
          </a:prstGeom>
        </p:spPr>
      </p:pic>
      <p:sp>
        <p:nvSpPr>
          <p:cNvPr id="9" name="Pentagone 8"/>
          <p:cNvSpPr/>
          <p:nvPr/>
        </p:nvSpPr>
        <p:spPr>
          <a:xfrm>
            <a:off x="1196752" y="1926354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08h45-09h30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Pentagone 9"/>
          <p:cNvSpPr/>
          <p:nvPr/>
        </p:nvSpPr>
        <p:spPr>
          <a:xfrm>
            <a:off x="1196752" y="2771800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09h30 - 10h00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Pentagone 10"/>
          <p:cNvSpPr/>
          <p:nvPr/>
        </p:nvSpPr>
        <p:spPr>
          <a:xfrm>
            <a:off x="1196752" y="3294506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10h00-10h30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Pentagone 11"/>
          <p:cNvSpPr/>
          <p:nvPr/>
        </p:nvSpPr>
        <p:spPr>
          <a:xfrm>
            <a:off x="1196752" y="4374626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10h30-11h00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3" name="Pentagone 12"/>
          <p:cNvSpPr/>
          <p:nvPr/>
        </p:nvSpPr>
        <p:spPr>
          <a:xfrm>
            <a:off x="1181014" y="5004048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11h00-11h30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4" name="Pentagone 13"/>
          <p:cNvSpPr/>
          <p:nvPr/>
        </p:nvSpPr>
        <p:spPr>
          <a:xfrm>
            <a:off x="1181014" y="5796136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11h30-12h00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5" name="Pentagone 14"/>
          <p:cNvSpPr/>
          <p:nvPr/>
        </p:nvSpPr>
        <p:spPr>
          <a:xfrm>
            <a:off x="1181014" y="6876256"/>
            <a:ext cx="1671922" cy="34139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fr-FR" dirty="0" smtClean="0">
                <a:solidFill>
                  <a:schemeClr val="bg1"/>
                </a:solidFill>
              </a:rPr>
              <a:t>12h00-12h30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564904" y="107504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r-FR" dirty="0" smtClean="0">
                <a:latin typeface="Britannic Bold" pitchFamily="34" charset="0"/>
              </a:rPr>
              <a:t>87</a:t>
            </a:r>
            <a:r>
              <a:rPr lang="fr-FR" baseline="30000" dirty="0" smtClean="0">
                <a:latin typeface="Britannic Bold" pitchFamily="34" charset="0"/>
              </a:rPr>
              <a:t>ème</a:t>
            </a:r>
            <a:r>
              <a:rPr lang="fr-FR" dirty="0" smtClean="0">
                <a:latin typeface="Britannic Bold" pitchFamily="34" charset="0"/>
              </a:rPr>
              <a:t> Journées scientifiques de la Société de Rhumatologie de l’Ouest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7 superbes arrière-plans dégradés pour vos diapositives et comment les  créer - The SlideTeam Blo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937619" y="3937620"/>
            <a:ext cx="9143999" cy="126875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Image 4" descr="SRO_LOGO_H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-1" y="0"/>
            <a:ext cx="2060849" cy="92588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46739" y="1475656"/>
            <a:ext cx="677108" cy="7344816"/>
          </a:xfrm>
          <a:prstGeom prst="rect">
            <a:avLst/>
          </a:prstGeom>
          <a:noFill/>
        </p:spPr>
        <p:txBody>
          <a:bodyPr vert="vert270" wrap="square" rtlCol="0" anchor="ctr" anchorCtr="0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  <a:latin typeface="Britannic Bold" pitchFamily="34" charset="0"/>
              </a:rPr>
              <a:t>Notes</a:t>
            </a:r>
            <a:endParaRPr lang="fr-FR" sz="3200" dirty="0">
              <a:solidFill>
                <a:schemeClr val="bg1"/>
              </a:solidFill>
              <a:latin typeface="Britannic Bold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412776" y="971601"/>
            <a:ext cx="5400600" cy="8263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b="1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fr-FR" dirty="0"/>
          </a:p>
          <a:p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564904" y="107504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r-FR" dirty="0" smtClean="0">
                <a:latin typeface="Britannic Bold" pitchFamily="34" charset="0"/>
              </a:rPr>
              <a:t>87</a:t>
            </a:r>
            <a:r>
              <a:rPr lang="fr-FR" baseline="30000" dirty="0" smtClean="0">
                <a:latin typeface="Britannic Bold" pitchFamily="34" charset="0"/>
              </a:rPr>
              <a:t>ème</a:t>
            </a:r>
            <a:r>
              <a:rPr lang="fr-FR" dirty="0" smtClean="0">
                <a:latin typeface="Britannic Bold" pitchFamily="34" charset="0"/>
              </a:rPr>
              <a:t> Journées scientifiques de la Société de Rhumatologie de l’Ouest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7 superbes arrière-plans dégradés pour vos diapositives et comment les  créer - The SlideTeam Blo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937619" y="3937620"/>
            <a:ext cx="9143999" cy="126875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Image 4" descr="SRO_LOGO_H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-1" y="0"/>
            <a:ext cx="2060849" cy="92588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46739" y="1475656"/>
            <a:ext cx="677108" cy="7344816"/>
          </a:xfrm>
          <a:prstGeom prst="rect">
            <a:avLst/>
          </a:prstGeom>
          <a:noFill/>
        </p:spPr>
        <p:txBody>
          <a:bodyPr vert="vert270" wrap="square" rtlCol="0" anchor="ctr" anchorCtr="0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  <a:latin typeface="Britannic Bold" pitchFamily="34" charset="0"/>
              </a:rPr>
              <a:t>Notes</a:t>
            </a:r>
            <a:endParaRPr lang="fr-FR" sz="3200" dirty="0">
              <a:solidFill>
                <a:schemeClr val="bg1"/>
              </a:solidFill>
              <a:latin typeface="Britannic Bold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412776" y="971601"/>
            <a:ext cx="5400600" cy="8263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b="1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fr-FR" dirty="0"/>
          </a:p>
          <a:p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564904" y="107504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r-FR" dirty="0" smtClean="0">
                <a:latin typeface="Britannic Bold" pitchFamily="34" charset="0"/>
              </a:rPr>
              <a:t>87</a:t>
            </a:r>
            <a:r>
              <a:rPr lang="fr-FR" baseline="30000" dirty="0" smtClean="0">
                <a:latin typeface="Britannic Bold" pitchFamily="34" charset="0"/>
              </a:rPr>
              <a:t>ème</a:t>
            </a:r>
            <a:r>
              <a:rPr lang="fr-FR" dirty="0" smtClean="0">
                <a:latin typeface="Britannic Bold" pitchFamily="34" charset="0"/>
              </a:rPr>
              <a:t> Journées scientifiques de la Société de Rhumatologie de l’Ouest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7 superbes arrière-plans dégradés pour vos diapositives et comment les  créer - The SlideTeam Blo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937619" y="3937620"/>
            <a:ext cx="9143999" cy="126875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Image 4" descr="SRO_LOGO_H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-1" y="0"/>
            <a:ext cx="2060849" cy="92588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46739" y="1475656"/>
            <a:ext cx="677108" cy="7344816"/>
          </a:xfrm>
          <a:prstGeom prst="rect">
            <a:avLst/>
          </a:prstGeom>
          <a:noFill/>
        </p:spPr>
        <p:txBody>
          <a:bodyPr vert="vert270" wrap="square" rtlCol="0" anchor="ctr" anchorCtr="0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  <a:latin typeface="Britannic Bold" pitchFamily="34" charset="0"/>
              </a:rPr>
              <a:t>Notes</a:t>
            </a:r>
            <a:endParaRPr lang="fr-FR" sz="3200" dirty="0">
              <a:solidFill>
                <a:schemeClr val="bg1"/>
              </a:solidFill>
              <a:latin typeface="Britannic Bold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412776" y="971601"/>
            <a:ext cx="5400600" cy="8263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b="1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fr-FR" dirty="0"/>
          </a:p>
          <a:p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564904" y="107504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r-FR" dirty="0" smtClean="0">
                <a:latin typeface="Britannic Bold" pitchFamily="34" charset="0"/>
              </a:rPr>
              <a:t>87</a:t>
            </a:r>
            <a:r>
              <a:rPr lang="fr-FR" baseline="30000" dirty="0" smtClean="0">
                <a:latin typeface="Britannic Bold" pitchFamily="34" charset="0"/>
              </a:rPr>
              <a:t>ème</a:t>
            </a:r>
            <a:r>
              <a:rPr lang="fr-FR" dirty="0" smtClean="0">
                <a:latin typeface="Britannic Bold" pitchFamily="34" charset="0"/>
              </a:rPr>
              <a:t> Journées scientifiques de la Société de Rhumatologie de l’Ouest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7 superbes arrière-plans dégradés pour vos diapositives et comment les  créer - The SlideTeam Blo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937619" y="3937620"/>
            <a:ext cx="9143999" cy="126875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ZoneTexte 5"/>
          <p:cNvSpPr txBox="1"/>
          <p:nvPr/>
        </p:nvSpPr>
        <p:spPr>
          <a:xfrm>
            <a:off x="346739" y="1475656"/>
            <a:ext cx="677108" cy="7200800"/>
          </a:xfrm>
          <a:prstGeom prst="rect">
            <a:avLst/>
          </a:prstGeom>
          <a:noFill/>
        </p:spPr>
        <p:txBody>
          <a:bodyPr vert="vert270" wrap="square" rtlCol="0" anchor="ctr" anchorCtr="0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  <a:latin typeface="Britannic Bold" pitchFamily="34" charset="0"/>
              </a:rPr>
              <a:t>Sponsors</a:t>
            </a:r>
            <a:endParaRPr lang="fr-FR" sz="3200" dirty="0">
              <a:solidFill>
                <a:schemeClr val="bg1"/>
              </a:solidFill>
              <a:latin typeface="Britannic Bold" pitchFamily="34" charset="0"/>
            </a:endParaRPr>
          </a:p>
        </p:txBody>
      </p:sp>
      <p:pic>
        <p:nvPicPr>
          <p:cNvPr id="8" name="Image 7" descr="SRO_LOGO_H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-1" y="0"/>
            <a:ext cx="2060849" cy="925889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2564904" y="107504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r-FR" dirty="0" smtClean="0">
                <a:latin typeface="Britannic Bold" pitchFamily="34" charset="0"/>
              </a:rPr>
              <a:t>87</a:t>
            </a:r>
            <a:r>
              <a:rPr lang="fr-FR" baseline="30000" dirty="0" smtClean="0">
                <a:latin typeface="Britannic Bold" pitchFamily="34" charset="0"/>
              </a:rPr>
              <a:t>ème</a:t>
            </a:r>
            <a:r>
              <a:rPr lang="fr-FR" dirty="0" smtClean="0">
                <a:latin typeface="Britannic Bold" pitchFamily="34" charset="0"/>
              </a:rPr>
              <a:t> Journées scientifiques de la Société de Rhumatologie de l’Ouest </a:t>
            </a:r>
          </a:p>
        </p:txBody>
      </p:sp>
      <p:pic>
        <p:nvPicPr>
          <p:cNvPr id="16" name="Image 15" descr="logo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84784" y="1043608"/>
            <a:ext cx="5373216" cy="773437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170</Words>
  <Application>Microsoft Office PowerPoint</Application>
  <PresentationFormat>Affichage à l'écran (4:3)</PresentationFormat>
  <Paragraphs>101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</vt:vector>
  </TitlesOfParts>
  <Company>CHRU de BREST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temp</dc:creator>
  <cp:lastModifiedBy>temp</cp:lastModifiedBy>
  <cp:revision>11</cp:revision>
  <dcterms:created xsi:type="dcterms:W3CDTF">2022-09-28T08:51:10Z</dcterms:created>
  <dcterms:modified xsi:type="dcterms:W3CDTF">2022-09-28T13:53:12Z</dcterms:modified>
</cp:coreProperties>
</file>